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3"/>
  </p:notesMasterIdLst>
  <p:sldIdLst>
    <p:sldId id="326" r:id="rId5"/>
    <p:sldId id="453" r:id="rId6"/>
    <p:sldId id="388" r:id="rId7"/>
    <p:sldId id="432" r:id="rId8"/>
    <p:sldId id="384" r:id="rId9"/>
    <p:sldId id="434" r:id="rId10"/>
    <p:sldId id="435" r:id="rId11"/>
    <p:sldId id="436" r:id="rId12"/>
    <p:sldId id="445" r:id="rId13"/>
    <p:sldId id="437" r:id="rId14"/>
    <p:sldId id="438" r:id="rId15"/>
    <p:sldId id="454" r:id="rId16"/>
    <p:sldId id="442" r:id="rId17"/>
    <p:sldId id="446" r:id="rId18"/>
    <p:sldId id="440" r:id="rId19"/>
    <p:sldId id="441" r:id="rId20"/>
    <p:sldId id="448" r:id="rId21"/>
    <p:sldId id="451" r:id="rId22"/>
  </p:sldIdLst>
  <p:sldSz cx="36576000" cy="20574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consolata" pitchFamily="1" charset="0"/>
      <p:regular r:id="rId28"/>
    </p:embeddedFont>
    <p:embeddedFont>
      <p:font typeface="Lexend Zetta" panose="020B0604020202020204" charset="0"/>
      <p:regular r:id="rId29"/>
      <p:bold r:id="rId30"/>
    </p:embeddedFont>
    <p:embeddedFont>
      <p:font typeface="Titillium Web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EAB56-A334-4B92-A716-EDB10C89EC7D}" v="233" dt="2023-11-10T13:58:25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615" autoAdjust="0"/>
  </p:normalViewPr>
  <p:slideViewPr>
    <p:cSldViewPr snapToGrid="0">
      <p:cViewPr>
        <p:scale>
          <a:sx n="33" d="100"/>
          <a:sy n="33" d="100"/>
        </p:scale>
        <p:origin x="134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43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Yannick</a:t>
            </a:r>
            <a:endParaRPr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42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17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25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392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46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295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75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74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Yannick</a:t>
            </a:r>
            <a:endParaRPr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13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Alexandre George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- responsable du département AI et membre fondateur de l’initiative AI il y a qq années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- Ingénieur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- Formation en Développement durable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- Développeur logiciel Durant quelque années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- Changement de spécialisation vers la science de la donnée pour ouvrir de Nouvelles voies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 dirty="0"/>
              <a:t>Je vous invite à vous connecter avec moi sur LinkedIn!</a:t>
            </a:r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9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83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Yannick</a:t>
            </a:r>
            <a:endParaRPr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93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9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46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1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962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526c99ca3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531;g12526c99ca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57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1pPr>
            <a:lvl2pPr marL="914400" lvl="1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2pPr>
            <a:lvl3pPr marL="1371600" lvl="2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3pPr>
            <a:lvl4pPr marL="1828800" lvl="3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4pPr>
            <a:lvl5pPr marL="228600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5pPr>
            <a:lvl6pPr marL="274320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6pPr>
            <a:lvl7pPr marL="320040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7pPr>
            <a:lvl8pPr marL="365760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8pPr>
            <a:lvl9pPr marL="411480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519364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2519364" y="5043489"/>
            <a:ext cx="154734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2519364" y="7515225"/>
            <a:ext cx="15473400" cy="110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1pPr>
            <a:lvl2pPr marL="914400" lvl="1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2pPr>
            <a:lvl3pPr marL="1371600" lvl="2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3pPr>
            <a:lvl4pPr marL="1828800" lvl="3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4pPr>
            <a:lvl5pPr marL="228600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5pPr>
            <a:lvl6pPr marL="274320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6pPr>
            <a:lvl7pPr marL="320040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7pPr>
            <a:lvl8pPr marL="365760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8pPr>
            <a:lvl9pPr marL="411480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18516600" y="5043489"/>
            <a:ext cx="155496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b="1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18516600" y="7515225"/>
            <a:ext cx="15549600" cy="110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1pPr>
            <a:lvl2pPr marL="914400" lvl="1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2pPr>
            <a:lvl3pPr marL="1371600" lvl="2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3pPr>
            <a:lvl4pPr marL="1828800" lvl="3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4pPr>
            <a:lvl5pPr marL="228600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5pPr>
            <a:lvl6pPr marL="274320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6pPr>
            <a:lvl7pPr marL="320040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7pPr>
            <a:lvl8pPr marL="365760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8pPr>
            <a:lvl9pPr marL="411480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519364" y="1371600"/>
            <a:ext cx="11796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15549564" y="2962275"/>
            <a:ext cx="18516600" cy="14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8382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marL="914400" lvl="1" indent="-7620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2pPr>
            <a:lvl3pPr marL="1371600" lvl="2" indent="-685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marL="1828800" lvl="3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4pPr>
            <a:lvl5pPr marL="2286000" lvl="4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5pPr>
            <a:lvl6pPr marL="2743200" lvl="5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6pPr>
            <a:lvl7pPr marL="3200400" lvl="6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7pPr>
            <a:lvl8pPr marL="3657600" lvl="7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8pPr>
            <a:lvl9pPr marL="4114800" lvl="8" indent="-609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Char char="•"/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2519364" y="6172200"/>
            <a:ext cx="11796600" cy="11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519364" y="1371600"/>
            <a:ext cx="11796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5549564" y="2962275"/>
            <a:ext cx="18516600" cy="14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519364" y="6172200"/>
            <a:ext cx="11796600" cy="11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2pPr>
            <a:lvl3pPr marL="137160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marL="182880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11761050" y="-3769575"/>
            <a:ext cx="13053900" cy="3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1pPr>
            <a:lvl2pPr marL="914400" lvl="1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2pPr>
            <a:lvl3pPr marL="1371600" lvl="2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3pPr>
            <a:lvl4pPr marL="1828800" lvl="3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4pPr>
            <a:lvl5pPr marL="228600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5pPr>
            <a:lvl6pPr marL="274320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6pPr>
            <a:lvl7pPr marL="320040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7pPr>
            <a:lvl8pPr marL="365760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8pPr>
            <a:lvl9pPr marL="411480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21400350" y="5869725"/>
            <a:ext cx="17435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398350" y="-1788375"/>
            <a:ext cx="17435400" cy="232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lvl="0" indent="-5715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1pPr>
            <a:lvl2pPr marL="914400" lvl="1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2pPr>
            <a:lvl3pPr marL="1371600" lvl="2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3pPr>
            <a:lvl4pPr marL="1828800" lvl="3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4pPr>
            <a:lvl5pPr marL="228600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5pPr>
            <a:lvl6pPr marL="274320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6pPr>
            <a:lvl7pPr marL="320040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7pPr>
            <a:lvl8pPr marL="365760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8pPr>
            <a:lvl9pPr marL="411480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Calibri"/>
              <a:buNone/>
              <a:defRPr sz="1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4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t" anchorCtr="0">
            <a:normAutofit/>
          </a:bodyPr>
          <a:lstStyle>
            <a:lvl1pPr marL="457200" marR="0" lvl="0" indent="-762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85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09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5146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115800" y="19069050"/>
            <a:ext cx="12344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5831800" y="19069050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18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openxmlformats.org/officeDocument/2006/relationships/image" Target="../media/image9.sv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microsoft.com/office/2007/relationships/hdphoto" Target="../media/hdphoto1.wdp"/><Relationship Id="rId20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19" Type="http://schemas.openxmlformats.org/officeDocument/2006/relationships/image" Target="../media/image7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DDD8F6C-8861-AAA5-2EB1-283A406A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0"/>
            <a:ext cx="36793244" cy="20574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A31D0D5-D9D9-2DFB-D50D-2F466BB95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42" y="7777466"/>
            <a:ext cx="27303036" cy="50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4171950" y="0"/>
            <a:ext cx="32404050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0A17E5-D122-C27A-89C8-F13B72AC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62" y="0"/>
            <a:ext cx="32404050" cy="20574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A2870-9217-C5EF-D0C2-12FE73E4E3E3}"/>
              </a:ext>
            </a:extLst>
          </p:cNvPr>
          <p:cNvCxnSpPr>
            <a:cxnSpLocks/>
          </p:cNvCxnSpPr>
          <p:nvPr/>
        </p:nvCxnSpPr>
        <p:spPr>
          <a:xfrm>
            <a:off x="7875639" y="0"/>
            <a:ext cx="0" cy="16247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D80A87-BA01-2E30-A0DC-1FA1B128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sp>
        <p:nvSpPr>
          <p:cNvPr id="21" name="Google Shape;525;p47">
            <a:extLst>
              <a:ext uri="{FF2B5EF4-FFF2-40B4-BE49-F238E27FC236}">
                <a16:creationId xmlns:a16="http://schemas.microsoft.com/office/drawing/2014/main" id="{73C3EE58-B6B5-32D7-DE8A-853C0BD4AF62}"/>
              </a:ext>
            </a:extLst>
          </p:cNvPr>
          <p:cNvSpPr txBox="1">
            <a:spLocks/>
          </p:cNvSpPr>
          <p:nvPr/>
        </p:nvSpPr>
        <p:spPr>
          <a:xfrm>
            <a:off x="9539667" y="6497379"/>
            <a:ext cx="27556359" cy="718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fr-CA" sz="14400" b="1" dirty="0">
                <a:solidFill>
                  <a:schemeClr val="bg1"/>
                </a:solidFill>
                <a:latin typeface="Lexend Zetta"/>
                <a:sym typeface="Lexend Zetta"/>
              </a:rPr>
              <a:t>Apprentissage Machine</a:t>
            </a:r>
            <a:endParaRPr lang="fr-FR" sz="132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78B720-11B4-A662-FCDE-59B12B521511}"/>
              </a:ext>
            </a:extLst>
          </p:cNvPr>
          <p:cNvCxnSpPr>
            <a:cxnSpLocks/>
          </p:cNvCxnSpPr>
          <p:nvPr/>
        </p:nvCxnSpPr>
        <p:spPr>
          <a:xfrm flipV="1">
            <a:off x="7875639" y="15502548"/>
            <a:ext cx="2700" cy="5019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938AA615-388C-C394-5181-B4DD4CC2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586" y="7908098"/>
            <a:ext cx="4368107" cy="43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Apprentissage machine - bases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pic>
        <p:nvPicPr>
          <p:cNvPr id="2" name="Picture 1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CA79074B-A925-36FB-9FC9-B3B7AE160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06" y="4425416"/>
            <a:ext cx="27203250" cy="148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2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928077" y="52385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384995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CA" sz="6000" b="1" i="0" u="none" strike="noStrike" kern="0" cap="none" spc="0" normalizeH="0" baseline="0" noProof="0" dirty="0">
                <a:ln>
                  <a:noFill/>
                </a:ln>
                <a:solidFill>
                  <a:srgbClr val="F41B22"/>
                </a:solidFill>
                <a:effectLst/>
                <a:uLnTx/>
                <a:uFillTx/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kumimoji="0" lang="fr-CA" sz="6000" b="1" i="0" u="none" strike="noStrike" kern="0" cap="none" spc="0" normalizeH="0" baseline="0" noProof="0" dirty="0">
                <a:ln>
                  <a:noFill/>
                </a:ln>
                <a:solidFill>
                  <a:srgbClr val="003757"/>
                </a:solidFill>
                <a:effectLst/>
                <a:uLnTx/>
                <a:uFillTx/>
                <a:latin typeface="Lexend Zetta"/>
                <a:ea typeface="Lexend Zetta"/>
                <a:cs typeface="Lexend Zetta"/>
                <a:sym typeface="Lexend Zetta"/>
              </a:rPr>
              <a:t>  Types d’apprentissage - suite</a:t>
            </a:r>
            <a:endParaRPr kumimoji="0" lang="fr-CA" sz="6600" b="1" i="0" u="none" strike="noStrike" kern="0" cap="none" spc="0" normalizeH="0" baseline="0" noProof="0" dirty="0">
              <a:ln>
                <a:noFill/>
              </a:ln>
              <a:solidFill>
                <a:srgbClr val="003757"/>
              </a:solidFill>
              <a:effectLst/>
              <a:uLnTx/>
              <a:uFillTx/>
              <a:latin typeface="Lexend Zetta"/>
              <a:ea typeface="Lexend Zetta"/>
              <a:cs typeface="Lexend Zetta"/>
              <a:sym typeface="Lexend Zett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A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1DA1AF0-5BDD-3BB1-7C70-C1315D529861}"/>
              </a:ext>
            </a:extLst>
          </p:cNvPr>
          <p:cNvSpPr txBox="1"/>
          <p:nvPr/>
        </p:nvSpPr>
        <p:spPr>
          <a:xfrm>
            <a:off x="6383997" y="4210748"/>
            <a:ext cx="28758858" cy="1431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CA" sz="4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Inconsolat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CA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C24AC-C5D1-A7B4-D857-CD1CC4F4E9C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2115800" y="19563346"/>
            <a:ext cx="12344400" cy="601003"/>
          </a:xfrm>
        </p:spPr>
        <p:txBody>
          <a:bodyPr/>
          <a:lstStyle/>
          <a:p>
            <a:r>
              <a:rPr lang="en-CA" dirty="0"/>
              <a:t>image : mathworks.com</a:t>
            </a:r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ADF709E0-07B4-7C0D-9E1B-3C56507E0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177" y="4767230"/>
            <a:ext cx="29014905" cy="147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7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8892826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Cycle science des données et MLOPS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95474-6FA1-CF01-8F69-DA0777EC32AF}"/>
              </a:ext>
            </a:extLst>
          </p:cNvPr>
          <p:cNvSpPr txBox="1"/>
          <p:nvPr/>
        </p:nvSpPr>
        <p:spPr>
          <a:xfrm>
            <a:off x="6362611" y="4080015"/>
            <a:ext cx="28892827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</a:t>
            </a:r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5 Grandes étapes, cycle répétable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Chaque étape, rôle ou tâches différentes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Pas de données, pas de d’apprentissage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Garbage in, Garbage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2" name="Picture 1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5353E8DE-7D0D-0D95-C83B-88D02EFE1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0416" y="4526745"/>
            <a:ext cx="18013977" cy="135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8892826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</a:t>
            </a:r>
            <a:r>
              <a:rPr lang="fr-CA" sz="6000" b="1" dirty="0" err="1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MLOps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2EE5B-9004-E7A1-369E-3BA2C85C9EDB}"/>
              </a:ext>
            </a:extLst>
          </p:cNvPr>
          <p:cNvSpPr txBox="1"/>
          <p:nvPr/>
        </p:nvSpPr>
        <p:spPr>
          <a:xfrm>
            <a:off x="6183114" y="3697816"/>
            <a:ext cx="28892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200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CA" sz="4200" b="1" dirty="0" err="1">
                <a:latin typeface="Inconsolata" pitchFamily="1" charset="0"/>
                <a:ea typeface="Inconsolata" pitchFamily="1" charset="0"/>
              </a:rPr>
              <a:t>Devops</a:t>
            </a:r>
            <a:r>
              <a:rPr lang="en-CA" sz="4200" b="1" dirty="0">
                <a:latin typeface="Inconsolata" pitchFamily="1" charset="0"/>
                <a:ea typeface="Inconsolata" pitchFamily="1" charset="0"/>
              </a:rPr>
              <a:t>, avec des </a:t>
            </a:r>
            <a:r>
              <a:rPr lang="en-CA" sz="4200" b="1" dirty="0" err="1">
                <a:latin typeface="Inconsolata" pitchFamily="1" charset="0"/>
                <a:ea typeface="Inconsolata" pitchFamily="1" charset="0"/>
              </a:rPr>
              <a:t>données</a:t>
            </a:r>
            <a:r>
              <a:rPr lang="en-CA" sz="4200" b="1" dirty="0">
                <a:latin typeface="Inconsolata" pitchFamily="1" charset="0"/>
                <a:ea typeface="Inconsolata" pitchFamily="1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65DE0-7B2E-319C-18EE-B0BB5C17D55A}"/>
              </a:ext>
            </a:extLst>
          </p:cNvPr>
          <p:cNvSpPr txBox="1"/>
          <p:nvPr/>
        </p:nvSpPr>
        <p:spPr>
          <a:xfrm>
            <a:off x="5654842" y="5173579"/>
            <a:ext cx="227878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Nécessité du développement moderne, inclut ce qu’on a vu précédemment et plus.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Science des données, versionnage, CI/CD, suivi et métriques</a:t>
            </a:r>
            <a:endParaRPr lang="en-CA" sz="40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B7E85-7104-A6A9-D127-B5FD24489AE3}"/>
              </a:ext>
            </a:extLst>
          </p:cNvPr>
          <p:cNvSpPr txBox="1"/>
          <p:nvPr/>
        </p:nvSpPr>
        <p:spPr>
          <a:xfrm>
            <a:off x="4431323" y="7595418"/>
            <a:ext cx="75262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Inconsolata" pitchFamily="1" charset="0"/>
                <a:ea typeface="Inconsolata" pitchFamily="1" charset="0"/>
              </a:rPr>
              <a:t>- </a:t>
            </a:r>
            <a:r>
              <a:rPr lang="en-CA" sz="4000" dirty="0" err="1">
                <a:latin typeface="Inconsolata" pitchFamily="1" charset="0"/>
                <a:ea typeface="Inconsolata" pitchFamily="1" charset="0"/>
              </a:rPr>
              <a:t>Interpr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etabilité</a:t>
            </a:r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- Explicabilité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- Suivi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- Contrôle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- Retour arrière/avant</a:t>
            </a:r>
            <a:endParaRPr lang="en-CA" sz="40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D87B2E-8DC8-CC3A-7014-C4818A9F8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3356" y="7112571"/>
            <a:ext cx="20545996" cy="1204503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A83FC6-5D64-D120-D5CF-D05A41A5F8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CA" sz="2400" dirty="0"/>
              <a:t>Image : https://www.ml4devs.com/articles/mlops-machine-learning-life-cycle/</a:t>
            </a:r>
          </a:p>
        </p:txBody>
      </p:sp>
    </p:spTree>
    <p:extLst>
      <p:ext uri="{BB962C8B-B14F-4D97-AF65-F5344CB8AC3E}">
        <p14:creationId xmlns:p14="http://schemas.microsoft.com/office/powerpoint/2010/main" val="129191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8892826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</a:t>
            </a:r>
            <a:r>
              <a:rPr lang="fr-CA" sz="6000" b="1" dirty="0" err="1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Reconnaisance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 automatique de la parole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95474-6FA1-CF01-8F69-DA0777EC32AF}"/>
              </a:ext>
            </a:extLst>
          </p:cNvPr>
          <p:cNvSpPr txBox="1"/>
          <p:nvPr/>
        </p:nvSpPr>
        <p:spPr>
          <a:xfrm>
            <a:off x="6383997" y="5702968"/>
            <a:ext cx="28892827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4200" dirty="0">
                <a:latin typeface="Inconsolata" pitchFamily="1" charset="0"/>
                <a:ea typeface="Inconsolata" pitchFamily="1" charset="0"/>
              </a:rPr>
              <a:t>Potentiellement système complexe de modèles. Ex : </a:t>
            </a:r>
            <a:r>
              <a:rPr lang="fr-CA" sz="4200" i="1" dirty="0">
                <a:solidFill>
                  <a:schemeClr val="bg2"/>
                </a:solidFill>
                <a:latin typeface="Inconsolata" pitchFamily="1" charset="0"/>
                <a:ea typeface="Inconsolata" pitchFamily="1" charset="0"/>
              </a:rPr>
              <a:t>Mozilla Deep Speech, Wav2Letter, </a:t>
            </a:r>
            <a:r>
              <a:rPr lang="fr-CA" sz="4200" i="1" dirty="0" err="1">
                <a:solidFill>
                  <a:schemeClr val="bg2"/>
                </a:solidFill>
                <a:latin typeface="Inconsolata" pitchFamily="1" charset="0"/>
                <a:ea typeface="Inconsolata" pitchFamily="1" charset="0"/>
              </a:rPr>
              <a:t>Nvidia</a:t>
            </a:r>
            <a:r>
              <a:rPr lang="fr-CA" sz="4200" i="1" dirty="0">
                <a:solidFill>
                  <a:schemeClr val="bg2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CA" sz="4200" i="1" dirty="0" err="1">
                <a:solidFill>
                  <a:schemeClr val="bg2"/>
                </a:solidFill>
                <a:latin typeface="Inconsolata" pitchFamily="1" charset="0"/>
                <a:ea typeface="Inconsolata" pitchFamily="1" charset="0"/>
              </a:rPr>
              <a:t>NeMo</a:t>
            </a:r>
            <a:r>
              <a:rPr lang="fr-CA" sz="4200" i="1" dirty="0">
                <a:solidFill>
                  <a:schemeClr val="bg2"/>
                </a:solidFill>
                <a:latin typeface="Inconsolata" pitchFamily="1" charset="0"/>
                <a:ea typeface="Inconsolata" pitchFamily="1" charset="0"/>
              </a:rPr>
              <a:t> ASR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i="1" dirty="0">
              <a:solidFill>
                <a:schemeClr val="bg2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4200" dirty="0">
                <a:latin typeface="Inconsolata" pitchFamily="1" charset="0"/>
                <a:ea typeface="Inconsolata" pitchFamily="1" charset="0"/>
              </a:rPr>
              <a:t>Transformation de signaux acoustiques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4200" dirty="0">
                <a:latin typeface="Inconsolata" pitchFamily="1" charset="0"/>
                <a:ea typeface="Inconsolata" pitchFamily="1" charset="0"/>
              </a:rPr>
              <a:t>Probabilité des chaines de phonèmes/graphèmes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755A7-FDF3-9C78-1B51-9D290DB57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611" y="10840066"/>
            <a:ext cx="25884554" cy="809838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677DB-DB6A-D431-0FD1-30DD270199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CA" sz="1800" dirty="0"/>
              <a:t>Image : https://medium.com/@diegofustesfic/asr-rescoring-with-fine-tuned-gpt-70f7f6323565</a:t>
            </a:r>
          </a:p>
        </p:txBody>
      </p:sp>
    </p:spTree>
    <p:extLst>
      <p:ext uri="{BB962C8B-B14F-4D97-AF65-F5344CB8AC3E}">
        <p14:creationId xmlns:p14="http://schemas.microsoft.com/office/powerpoint/2010/main" val="233665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909937" y="553066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8892826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Entraînement et transfert d’apprentissage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95474-6FA1-CF01-8F69-DA0777EC32AF}"/>
              </a:ext>
            </a:extLst>
          </p:cNvPr>
          <p:cNvSpPr txBox="1"/>
          <p:nvPr/>
        </p:nvSpPr>
        <p:spPr>
          <a:xfrm>
            <a:off x="3988135" y="11431123"/>
            <a:ext cx="28892827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Époques,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batches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/lots, mini-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batches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,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etc</a:t>
            </a: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Couches, paramètres et complexité</a:t>
            </a:r>
          </a:p>
          <a:p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Couches gelées (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frozen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layers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r>
              <a:rPr lang="fr-CA" sz="44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Transfer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learning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, 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4" name="Picture 3" descr="A diagram of a deep learning model&#10;&#10;Description automatically generated">
            <a:extLst>
              <a:ext uri="{FF2B5EF4-FFF2-40B4-BE49-F238E27FC236}">
                <a16:creationId xmlns:a16="http://schemas.microsoft.com/office/drawing/2014/main" id="{3AB9E9B7-E8FF-DE5F-3616-C90F0E2A9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522" y="7941751"/>
            <a:ext cx="18040959" cy="12574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106EA-7988-2FD9-E3F4-377E9122630A}"/>
              </a:ext>
            </a:extLst>
          </p:cNvPr>
          <p:cNvSpPr txBox="1"/>
          <p:nvPr/>
        </p:nvSpPr>
        <p:spPr>
          <a:xfrm>
            <a:off x="3988135" y="4647927"/>
            <a:ext cx="288928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Très brièvement, qu’est-ce qu’entraîner un modèle et quels problèmes peuvent y être associés?</a:t>
            </a:r>
            <a:endParaRPr lang="en-CA" sz="4200" b="1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200" b="1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  <a:p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en-US" sz="4200" b="1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Entraîner</a:t>
            </a:r>
            <a:r>
              <a:rPr lang="en-US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 un </a:t>
            </a:r>
            <a:r>
              <a:rPr lang="en-US" sz="4200" b="1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modèle</a:t>
            </a:r>
            <a:r>
              <a:rPr lang="en-US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 à </a:t>
            </a:r>
            <a:r>
              <a:rPr lang="en-US" sz="4200" b="1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partir</a:t>
            </a:r>
            <a:r>
              <a:rPr lang="en-US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 de 0, </a:t>
            </a:r>
            <a:r>
              <a:rPr lang="en-US" sz="4200" b="1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raisonnable</a:t>
            </a:r>
            <a:r>
              <a:rPr lang="en-US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200" b="1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b="1" dirty="0">
                <a:solidFill>
                  <a:srgbClr val="F41B22"/>
                </a:solidFill>
                <a:latin typeface="Inconsolata" pitchFamily="1" charset="0"/>
                <a:ea typeface="Inconsolata" pitchFamily="1" charset="0"/>
                <a:cs typeface="Lexend Zetta"/>
                <a:sym typeface="Lexend Zetta"/>
              </a:rPr>
              <a:t>&gt; </a:t>
            </a:r>
            <a:r>
              <a:rPr lang="fr-CA" sz="4200" b="1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Transfert d’apprentissage, en quoi c’est utile?</a:t>
            </a:r>
            <a:endParaRPr lang="en-CA" sz="4200" b="1" dirty="0">
              <a:solidFill>
                <a:schemeClr val="accent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8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52279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E[</a:t>
            </a:r>
            <a:r>
              <a:rPr lang="en-US" sz="4200" dirty="0" err="1">
                <a:cs typeface="Arial"/>
              </a:rPr>
              <a:t>i</a:t>
            </a:r>
            <a:endParaRPr lang="en-US" sz="4200" dirty="0">
              <a:cs typeface="Arial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Exercice 2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27786-BAAA-8639-8A49-9CA56C02E515}"/>
              </a:ext>
            </a:extLst>
          </p:cNvPr>
          <p:cNvSpPr txBox="1"/>
          <p:nvPr/>
        </p:nvSpPr>
        <p:spPr>
          <a:xfrm>
            <a:off x="7050505" y="5317958"/>
            <a:ext cx="2040555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latin typeface="Inconsolata" pitchFamily="1" charset="0"/>
                <a:ea typeface="Inconsolata" pitchFamily="1" charset="0"/>
              </a:rPr>
              <a:t>Transfert d’apprentissage pour classificateur d’image avec </a:t>
            </a:r>
            <a:r>
              <a:rPr lang="fr-CA" sz="4800" b="1" dirty="0" err="1">
                <a:latin typeface="Inconsolata" pitchFamily="1" charset="0"/>
                <a:ea typeface="Inconsolata" pitchFamily="1" charset="0"/>
              </a:rPr>
              <a:t>Keras</a:t>
            </a:r>
            <a:endParaRPr lang="fr-CA" sz="4800" b="1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1 – Créez un réseau neuronal en utilisant un modèle pré-entrainé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2 – Testez/entraînez le model sur le jeu de données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Flowers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 de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tensorflow</a:t>
            </a:r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3 – Optimiser performance, essayer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hyper-paramètres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 différents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en-CA" sz="4800" b="1" dirty="0">
                <a:latin typeface="Inconsolata" pitchFamily="1" charset="0"/>
                <a:ea typeface="Inconsolata" pitchFamily="1" charset="0"/>
              </a:rPr>
              <a:t>(Bonus) Cr</a:t>
            </a:r>
            <a:r>
              <a:rPr lang="fr-CA" sz="4800" b="1" dirty="0" err="1">
                <a:latin typeface="Inconsolata" pitchFamily="1" charset="0"/>
                <a:ea typeface="Inconsolata" pitchFamily="1" charset="0"/>
              </a:rPr>
              <a:t>éation</a:t>
            </a:r>
            <a:r>
              <a:rPr lang="fr-CA" sz="4800" b="1" dirty="0">
                <a:latin typeface="Inconsolata" pitchFamily="1" charset="0"/>
                <a:ea typeface="Inconsolata" pitchFamily="1" charset="0"/>
              </a:rPr>
              <a:t> d’un CNN sur mesure pour comparer</a:t>
            </a:r>
          </a:p>
          <a:p>
            <a:r>
              <a:rPr lang="fr-CA" sz="4000" b="1" dirty="0">
                <a:latin typeface="Inconsolata" pitchFamily="1" charset="0"/>
                <a:ea typeface="Inconsolata" pitchFamily="1" charset="0"/>
              </a:rPr>
              <a:t>	</a:t>
            </a:r>
          </a:p>
          <a:p>
            <a:r>
              <a:rPr lang="fr-CA" sz="4000" b="1" dirty="0">
                <a:latin typeface="Inconsolata" pitchFamily="1" charset="0"/>
                <a:ea typeface="Inconsolata" pitchFamily="1" charset="0"/>
              </a:rPr>
              <a:t>	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Comme défit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additionel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, implémentez un CNN ou autre réseau neuronal sans utiliser de modèle pré-entraîné.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 </a:t>
            </a:r>
          </a:p>
          <a:p>
            <a:r>
              <a:rPr lang="fr-CA" sz="4000" b="1" dirty="0">
                <a:latin typeface="Inconsolata" pitchFamily="1" charset="0"/>
                <a:ea typeface="Inconsolata" pitchFamily="1" charset="0"/>
              </a:rPr>
              <a:t>		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8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4171950" y="0"/>
            <a:ext cx="32404050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0A17E5-D122-C27A-89C8-F13B72AC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62" y="0"/>
            <a:ext cx="32404050" cy="20574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A2870-9217-C5EF-D0C2-12FE73E4E3E3}"/>
              </a:ext>
            </a:extLst>
          </p:cNvPr>
          <p:cNvCxnSpPr>
            <a:cxnSpLocks/>
          </p:cNvCxnSpPr>
          <p:nvPr/>
        </p:nvCxnSpPr>
        <p:spPr>
          <a:xfrm>
            <a:off x="7875639" y="0"/>
            <a:ext cx="0" cy="16247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D80A87-BA01-2E30-A0DC-1FA1B128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sp>
        <p:nvSpPr>
          <p:cNvPr id="21" name="Google Shape;525;p47">
            <a:extLst>
              <a:ext uri="{FF2B5EF4-FFF2-40B4-BE49-F238E27FC236}">
                <a16:creationId xmlns:a16="http://schemas.microsoft.com/office/drawing/2014/main" id="{73C3EE58-B6B5-32D7-DE8A-853C0BD4AF62}"/>
              </a:ext>
            </a:extLst>
          </p:cNvPr>
          <p:cNvSpPr txBox="1">
            <a:spLocks/>
          </p:cNvSpPr>
          <p:nvPr/>
        </p:nvSpPr>
        <p:spPr>
          <a:xfrm>
            <a:off x="9539667" y="6497379"/>
            <a:ext cx="27556359" cy="718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fr-CA" sz="14400" b="1" u="sng" dirty="0">
                <a:solidFill>
                  <a:schemeClr val="bg1"/>
                </a:solidFill>
                <a:latin typeface="Lexend Zetta"/>
                <a:sym typeface="Lexend Zetta"/>
              </a:rPr>
              <a:t>A</a:t>
            </a:r>
            <a:r>
              <a:rPr lang="fr-CA" sz="14400" b="1" dirty="0">
                <a:solidFill>
                  <a:schemeClr val="bg1"/>
                </a:solidFill>
                <a:latin typeface="Lexend Zetta"/>
                <a:sym typeface="Lexend Zetta"/>
              </a:rPr>
              <a:t>NALYSE </a:t>
            </a:r>
            <a:r>
              <a:rPr lang="fr-CA" sz="14400" b="1" u="sng" dirty="0">
                <a:solidFill>
                  <a:schemeClr val="bg1"/>
                </a:solidFill>
                <a:latin typeface="Lexend Zetta"/>
                <a:sym typeface="Lexend Zetta"/>
              </a:rPr>
              <a:t>E</a:t>
            </a:r>
            <a:r>
              <a:rPr lang="fr-CA" sz="14400" b="1" dirty="0">
                <a:solidFill>
                  <a:schemeClr val="bg1"/>
                </a:solidFill>
                <a:latin typeface="Lexend Zetta"/>
                <a:sym typeface="Lexend Zetta"/>
              </a:rPr>
              <a:t>XPLORATOIRE </a:t>
            </a:r>
            <a:r>
              <a:rPr lang="fr-CA" sz="14400" b="1" u="sng" dirty="0">
                <a:solidFill>
                  <a:schemeClr val="bg1"/>
                </a:solidFill>
                <a:latin typeface="Lexend Zetta"/>
                <a:sym typeface="Lexend Zetta"/>
              </a:rPr>
              <a:t>D</a:t>
            </a:r>
            <a:r>
              <a:rPr lang="fr-CA" sz="14400" b="1" dirty="0">
                <a:solidFill>
                  <a:schemeClr val="bg1"/>
                </a:solidFill>
                <a:latin typeface="Lexend Zetta"/>
                <a:sym typeface="Lexend Zetta"/>
              </a:rPr>
              <a:t>ES DONNÉES</a:t>
            </a:r>
            <a:endParaRPr lang="fr-FR" sz="132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78B720-11B4-A662-FCDE-59B12B521511}"/>
              </a:ext>
            </a:extLst>
          </p:cNvPr>
          <p:cNvCxnSpPr>
            <a:cxnSpLocks/>
          </p:cNvCxnSpPr>
          <p:nvPr/>
        </p:nvCxnSpPr>
        <p:spPr>
          <a:xfrm flipV="1">
            <a:off x="7875639" y="15502548"/>
            <a:ext cx="2700" cy="5019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938AA615-388C-C394-5181-B4DD4CC2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586" y="7908098"/>
            <a:ext cx="4368107" cy="43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30894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endParaRPr lang="en-US" sz="4200">
              <a:cs typeface="Arial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66785" y="2835773"/>
            <a:ext cx="23800734" cy="1384995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Qui suis-je?</a:t>
            </a:r>
            <a:endParaRPr lang="fr-CA" sz="6600" b="1" dirty="0">
              <a:solidFill>
                <a:srgbClr val="003757"/>
              </a:solidFill>
              <a:latin typeface="Lexend Zetta"/>
              <a:ea typeface="Lexend Zetta"/>
              <a:cs typeface="Lexend Zetta"/>
              <a:sym typeface="Lexend Zetta"/>
            </a:endParaRPr>
          </a:p>
          <a:p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901EE-8851-B4DF-ED19-8FF994834D6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953540" y="4470132"/>
            <a:ext cx="20525655" cy="784830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algn="just"/>
            <a:r>
              <a:rPr lang="en-US" sz="4200" dirty="0">
                <a:solidFill>
                  <a:srgbClr val="003757"/>
                </a:solidFill>
                <a:latin typeface="Titillium Web" panose="00000500000000000000" pitchFamily="2" charset="0"/>
                <a:ea typeface="Inconsolata"/>
              </a:rPr>
              <a:t>Gabriel Trottier	</a:t>
            </a:r>
            <a:endParaRPr lang="fr-FR" sz="2100" dirty="0">
              <a:latin typeface="Titillium Web" panose="000005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DA1AF0-5BDD-3BB1-7C70-C1315D52986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99683" y="12503286"/>
            <a:ext cx="28758858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</a:pPr>
            <a:r>
              <a:rPr lang="en-CA" sz="5400" b="1" dirty="0">
                <a:solidFill>
                  <a:srgbClr val="FF0000"/>
                </a:solidFill>
                <a:latin typeface="Titillium Web" panose="00000500000000000000" pitchFamily="2" charset="0"/>
                <a:sym typeface="Titillium Web"/>
              </a:rPr>
              <a:t>&gt;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 </a:t>
            </a:r>
            <a:r>
              <a:rPr lang="fr-CA" sz="5400" b="1" dirty="0">
                <a:solidFill>
                  <a:srgbClr val="002060"/>
                </a:solidFill>
                <a:latin typeface="Titillium Web" panose="00000500000000000000" pitchFamily="2" charset="0"/>
              </a:rPr>
              <a:t>2017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 – Majeure en Linguistique + Majeure en Informatique UdeM</a:t>
            </a:r>
            <a:endParaRPr lang="fr-CA" sz="5400" i="1" dirty="0">
              <a:solidFill>
                <a:srgbClr val="002060"/>
              </a:solidFill>
              <a:latin typeface="Titillium Web" panose="00000500000000000000" pitchFamily="2" charset="0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fr-CA" sz="5400" dirty="0">
              <a:solidFill>
                <a:srgbClr val="002060"/>
              </a:solidFill>
              <a:latin typeface="Titillium Web" panose="00000500000000000000" pitchFamily="2" charset="0"/>
            </a:endParaRPr>
          </a:p>
          <a:p>
            <a:r>
              <a:rPr lang="en-CA" sz="5400" b="1" dirty="0">
                <a:solidFill>
                  <a:srgbClr val="FF0000"/>
                </a:solidFill>
                <a:latin typeface="Titillium Web" panose="00000500000000000000" pitchFamily="2" charset="0"/>
                <a:sym typeface="Titillium Web"/>
              </a:rPr>
              <a:t>&gt; 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 </a:t>
            </a:r>
            <a:r>
              <a:rPr lang="fr-CA" sz="5400" b="1" dirty="0">
                <a:solidFill>
                  <a:srgbClr val="002060"/>
                </a:solidFill>
                <a:latin typeface="Titillium Web" panose="00000500000000000000" pitchFamily="2" charset="0"/>
              </a:rPr>
              <a:t>2020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 – </a:t>
            </a:r>
            <a:r>
              <a:rPr lang="en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AEC </a:t>
            </a:r>
            <a:r>
              <a:rPr lang="en-CA" sz="5400" dirty="0" err="1">
                <a:solidFill>
                  <a:srgbClr val="002060"/>
                </a:solidFill>
                <a:latin typeface="Titillium Web" panose="00000500000000000000" pitchFamily="2" charset="0"/>
              </a:rPr>
              <a:t>Sp</a:t>
            </a:r>
            <a:r>
              <a:rPr lang="fr-CA" sz="5400" dirty="0" err="1">
                <a:solidFill>
                  <a:srgbClr val="002060"/>
                </a:solidFill>
                <a:latin typeface="Titillium Web" panose="00000500000000000000" pitchFamily="2" charset="0"/>
              </a:rPr>
              <a:t>écialisation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 technique en intelligence artificielle à </a:t>
            </a:r>
            <a:r>
              <a:rPr lang="fr-CA" sz="5400" dirty="0" err="1">
                <a:solidFill>
                  <a:srgbClr val="002060"/>
                </a:solidFill>
                <a:latin typeface="Titillium Web" panose="00000500000000000000" pitchFamily="2" charset="0"/>
              </a:rPr>
              <a:t>BdeB</a:t>
            </a:r>
            <a:endParaRPr lang="fr-CA" sz="5400" dirty="0">
              <a:solidFill>
                <a:srgbClr val="002060"/>
              </a:solidFill>
              <a:latin typeface="Titillium Web" panose="00000500000000000000" pitchFamily="2" charset="0"/>
            </a:endParaRPr>
          </a:p>
          <a:p>
            <a:endParaRPr lang="en-US" sz="5400" dirty="0">
              <a:solidFill>
                <a:srgbClr val="002060"/>
              </a:solidFill>
              <a:latin typeface="Titillium Web" panose="00000500000000000000" pitchFamily="2" charset="0"/>
            </a:endParaRPr>
          </a:p>
          <a:p>
            <a:r>
              <a:rPr lang="en-CA" sz="5400" b="1" dirty="0">
                <a:solidFill>
                  <a:srgbClr val="FF0000"/>
                </a:solidFill>
                <a:latin typeface="Titillium Web" panose="00000500000000000000" pitchFamily="2" charset="0"/>
                <a:sym typeface="Titillium Web"/>
              </a:rPr>
              <a:t>&gt; 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 </a:t>
            </a:r>
            <a:r>
              <a:rPr lang="fr-CA" sz="5400" b="1" dirty="0">
                <a:solidFill>
                  <a:srgbClr val="002060"/>
                </a:solidFill>
                <a:latin typeface="Titillium Web" panose="00000500000000000000" pitchFamily="2" charset="0"/>
              </a:rPr>
              <a:t>2022</a:t>
            </a:r>
            <a:r>
              <a:rPr lang="fr-CA" sz="5400" dirty="0">
                <a:solidFill>
                  <a:srgbClr val="002060"/>
                </a:solidFill>
                <a:latin typeface="Titillium Web" panose="00000500000000000000" pitchFamily="2" charset="0"/>
              </a:rPr>
              <a:t> – Analyste NLP chez </a:t>
            </a:r>
            <a:r>
              <a:rPr lang="fr-CA" sz="5400" dirty="0" err="1">
                <a:solidFill>
                  <a:srgbClr val="002060"/>
                </a:solidFill>
                <a:latin typeface="Titillium Web" panose="00000500000000000000" pitchFamily="2" charset="0"/>
              </a:rPr>
              <a:t>Beslogic</a:t>
            </a:r>
            <a:endParaRPr lang="fr-CA" sz="5400" dirty="0">
              <a:solidFill>
                <a:srgbClr val="002060"/>
              </a:solidFill>
              <a:latin typeface="Titillium Web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E4F409-6DF3-1F07-A97B-DC6137B7DAA0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11753887" y="6548589"/>
            <a:ext cx="19125130" cy="923330"/>
            <a:chOff x="9486508" y="13936204"/>
            <a:chExt cx="19125130" cy="923330"/>
          </a:xfrm>
        </p:grpSpPr>
        <p:sp>
          <p:nvSpPr>
            <p:cNvPr id="12" name="TextBox 95">
              <a:extLst>
                <a:ext uri="{FF2B5EF4-FFF2-40B4-BE49-F238E27FC236}">
                  <a16:creationId xmlns:a16="http://schemas.microsoft.com/office/drawing/2014/main" id="{8B28DA01-A608-A658-8A28-A6CE0F19F55C}"/>
                </a:ext>
              </a:extLst>
            </p:cNvPr>
            <p:cNvSpPr txBox="1"/>
            <p:nvPr/>
          </p:nvSpPr>
          <p:spPr>
            <a:xfrm>
              <a:off x="10289772" y="13936204"/>
              <a:ext cx="18321866" cy="9233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A" sz="5400" dirty="0">
                  <a:solidFill>
                    <a:srgbClr val="0A4668"/>
                  </a:solidFill>
                  <a:latin typeface="Titillium Web" panose="00000500000000000000" pitchFamily="2" charset="0"/>
                  <a:cs typeface="Proxima Nova Rg"/>
                </a:rPr>
                <a:t> linkedin.com/in/</a:t>
              </a:r>
              <a:r>
                <a:rPr lang="en-CA" sz="5400" dirty="0" err="1">
                  <a:solidFill>
                    <a:srgbClr val="0A4668"/>
                  </a:solidFill>
                  <a:latin typeface="Titillium Web" panose="00000500000000000000" pitchFamily="2" charset="0"/>
                  <a:cs typeface="Proxima Nova Rg"/>
                </a:rPr>
                <a:t>gtrottier</a:t>
              </a:r>
              <a:r>
                <a:rPr lang="en-CA" sz="5400" dirty="0">
                  <a:solidFill>
                    <a:srgbClr val="0A4668"/>
                  </a:solidFill>
                  <a:latin typeface="Titillium Web" panose="00000500000000000000" pitchFamily="2" charset="0"/>
                  <a:cs typeface="Proxima Nova Rg"/>
                </a:rPr>
                <a:t>/ </a:t>
              </a:r>
            </a:p>
          </p:txBody>
        </p:sp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39FFFA7-F13C-C924-0FDC-73ADB514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486508" y="14037399"/>
              <a:ext cx="706334" cy="70633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F97F7-84E9-A6BD-E773-184CFB4D9EFE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1749054" y="7850559"/>
            <a:ext cx="19315802" cy="923330"/>
            <a:chOff x="9487331" y="15565042"/>
            <a:chExt cx="19315802" cy="923330"/>
          </a:xfrm>
        </p:grpSpPr>
        <p:sp>
          <p:nvSpPr>
            <p:cNvPr id="10" name="TextBox 97">
              <a:extLst>
                <a:ext uri="{FF2B5EF4-FFF2-40B4-BE49-F238E27FC236}">
                  <a16:creationId xmlns:a16="http://schemas.microsoft.com/office/drawing/2014/main" id="{1EC88A66-8A1E-F9A7-2D5D-CC6E5D5C6615}"/>
                </a:ext>
              </a:extLst>
            </p:cNvPr>
            <p:cNvSpPr txBox="1"/>
            <p:nvPr/>
          </p:nvSpPr>
          <p:spPr>
            <a:xfrm>
              <a:off x="10481267" y="15565042"/>
              <a:ext cx="18321866" cy="9233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A" sz="5400" dirty="0">
                  <a:solidFill>
                    <a:srgbClr val="0A4668"/>
                  </a:solidFill>
                  <a:latin typeface="Titillium Web" panose="00000500000000000000" pitchFamily="2" charset="0"/>
                  <a:cs typeface="Proxima Nova Rg"/>
                </a:rPr>
                <a:t>gabriel.trottier@beslogic.com </a:t>
              </a:r>
            </a:p>
          </p:txBody>
        </p:sp>
        <p:pic>
          <p:nvPicPr>
            <p:cNvPr id="11" name="Graphic 11">
              <a:extLst>
                <a:ext uri="{FF2B5EF4-FFF2-40B4-BE49-F238E27FC236}">
                  <a16:creationId xmlns:a16="http://schemas.microsoft.com/office/drawing/2014/main" id="{6E105A29-5B7B-6D71-D7F6-2294E77E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87331" y="15751416"/>
              <a:ext cx="749182" cy="583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99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7875640" y="0"/>
            <a:ext cx="28809680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SzPts val="12000"/>
            </a:pPr>
            <a:endParaRPr lang="fr-CA" sz="2100">
              <a:sym typeface="Lexend Zetta"/>
            </a:endParaRPr>
          </a:p>
        </p:txBody>
      </p:sp>
      <p:pic>
        <p:nvPicPr>
          <p:cNvPr id="21" name="Picture 20" descr="A picture containing outdoor object, night, dark&#10;&#10;Description automatically generated">
            <a:extLst>
              <a:ext uri="{FF2B5EF4-FFF2-40B4-BE49-F238E27FC236}">
                <a16:creationId xmlns:a16="http://schemas.microsoft.com/office/drawing/2014/main" id="{752A7ED1-D887-01E0-3C1D-0443634A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371" y="6602762"/>
            <a:ext cx="24176201" cy="1491829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sp>
        <p:nvSpPr>
          <p:cNvPr id="8" name="Google Shape;525;p47">
            <a:extLst>
              <a:ext uri="{FF2B5EF4-FFF2-40B4-BE49-F238E27FC236}">
                <a16:creationId xmlns:a16="http://schemas.microsoft.com/office/drawing/2014/main" id="{CF9193ED-0912-5346-D0F1-AB6D32F80576}"/>
              </a:ext>
            </a:extLst>
          </p:cNvPr>
          <p:cNvSpPr txBox="1">
            <a:spLocks/>
          </p:cNvSpPr>
          <p:nvPr/>
        </p:nvSpPr>
        <p:spPr>
          <a:xfrm>
            <a:off x="10679750" y="947060"/>
            <a:ext cx="26379588" cy="716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SzPts val="12000"/>
            </a:pPr>
            <a:r>
              <a:rPr lang="fr-CA" sz="10800" b="1" dirty="0">
                <a:solidFill>
                  <a:srgbClr val="003757"/>
                </a:solidFill>
                <a:latin typeface="Lexend Zetta"/>
                <a:sym typeface="Lexend Zetta"/>
              </a:rPr>
              <a:t>L’IA en entreprise</a:t>
            </a:r>
            <a:endParaRPr lang="fr-CA" sz="10800" b="1" dirty="0">
              <a:solidFill>
                <a:srgbClr val="003757"/>
              </a:solidFill>
              <a:latin typeface="Lexend Zett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 flipH="1">
            <a:off x="7875639" y="0"/>
            <a:ext cx="10782" cy="20574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hape&#10;&#10;Description automatically generated">
            <a:extLst>
              <a:ext uri="{FF2B5EF4-FFF2-40B4-BE49-F238E27FC236}">
                <a16:creationId xmlns:a16="http://schemas.microsoft.com/office/drawing/2014/main" id="{6D57CAC9-57C9-F9F2-52D9-742EDD148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910" y="1743656"/>
            <a:ext cx="5569458" cy="556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7C6934-8FC4-1517-8C8F-E02F3E826F78}"/>
              </a:ext>
            </a:extLst>
          </p:cNvPr>
          <p:cNvSpPr txBox="1"/>
          <p:nvPr/>
        </p:nvSpPr>
        <p:spPr>
          <a:xfrm>
            <a:off x="8881842" y="9801452"/>
            <a:ext cx="22216527" cy="969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37160" tIns="68580" rIns="137160" bIns="68580" rtlCol="0" anchor="t">
            <a:spAutoFit/>
          </a:bodyPr>
          <a:lstStyle/>
          <a:p>
            <a:r>
              <a:rPr lang="fr-CA" sz="5400" b="1" dirty="0">
                <a:solidFill>
                  <a:srgbClr val="003757"/>
                </a:solidFill>
                <a:latin typeface="Lexend Zetta"/>
              </a:rPr>
              <a:t>Travail d’équipe et bonnes pratiques</a:t>
            </a:r>
            <a:endParaRPr lang="fr-FR" sz="2100" dirty="0"/>
          </a:p>
        </p:txBody>
      </p:sp>
      <p:sp>
        <p:nvSpPr>
          <p:cNvPr id="2" name="Hexagon 24">
            <a:extLst>
              <a:ext uri="{FF2B5EF4-FFF2-40B4-BE49-F238E27FC236}">
                <a16:creationId xmlns:a16="http://schemas.microsoft.com/office/drawing/2014/main" id="{126F5AB8-E693-601C-728D-3C9001896880}"/>
              </a:ext>
            </a:extLst>
          </p:cNvPr>
          <p:cNvSpPr/>
          <p:nvPr/>
        </p:nvSpPr>
        <p:spPr>
          <a:xfrm rot="16200000">
            <a:off x="7311618" y="9669835"/>
            <a:ext cx="1141467" cy="1162295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90431F1-0E28-9494-8940-250FF7F36B8E}"/>
              </a:ext>
            </a:extLst>
          </p:cNvPr>
          <p:cNvSpPr txBox="1"/>
          <p:nvPr/>
        </p:nvSpPr>
        <p:spPr>
          <a:xfrm>
            <a:off x="8881843" y="12024009"/>
            <a:ext cx="24308612" cy="969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37160" tIns="68580" rIns="137160" bIns="68580" rtlCol="0" anchor="t">
            <a:spAutoFit/>
          </a:bodyPr>
          <a:lstStyle/>
          <a:p>
            <a:r>
              <a:rPr lang="en-US" sz="5400" b="1" dirty="0" err="1">
                <a:solidFill>
                  <a:srgbClr val="003757"/>
                </a:solidFill>
                <a:latin typeface="Lexend Zetta"/>
              </a:rPr>
              <a:t>Apprentissage</a:t>
            </a:r>
            <a:r>
              <a:rPr lang="en-US" sz="5400" b="1" dirty="0">
                <a:solidFill>
                  <a:srgbClr val="003757"/>
                </a:solidFill>
                <a:latin typeface="Lexend Zetta"/>
              </a:rPr>
              <a:t> Machine	</a:t>
            </a:r>
          </a:p>
        </p:txBody>
      </p:sp>
      <p:sp>
        <p:nvSpPr>
          <p:cNvPr id="10" name="Hexagon 24">
            <a:extLst>
              <a:ext uri="{FF2B5EF4-FFF2-40B4-BE49-F238E27FC236}">
                <a16:creationId xmlns:a16="http://schemas.microsoft.com/office/drawing/2014/main" id="{DC1E15A7-FF4A-B767-8357-345B4CD9F44E}"/>
              </a:ext>
            </a:extLst>
          </p:cNvPr>
          <p:cNvSpPr/>
          <p:nvPr/>
        </p:nvSpPr>
        <p:spPr>
          <a:xfrm rot="16200000">
            <a:off x="7311618" y="11927612"/>
            <a:ext cx="1141467" cy="1162295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sp>
        <p:nvSpPr>
          <p:cNvPr id="12" name="Hexagon 24">
            <a:extLst>
              <a:ext uri="{FF2B5EF4-FFF2-40B4-BE49-F238E27FC236}">
                <a16:creationId xmlns:a16="http://schemas.microsoft.com/office/drawing/2014/main" id="{BEAE459A-BE5C-B551-825C-FECCC75048D0}"/>
              </a:ext>
            </a:extLst>
          </p:cNvPr>
          <p:cNvSpPr/>
          <p:nvPr/>
        </p:nvSpPr>
        <p:spPr>
          <a:xfrm rot="16200000">
            <a:off x="7311617" y="13931390"/>
            <a:ext cx="1141467" cy="1162295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D659053-E1F0-6ABB-7D9D-6CC613E49F4D}"/>
              </a:ext>
            </a:extLst>
          </p:cNvPr>
          <p:cNvSpPr txBox="1"/>
          <p:nvPr/>
        </p:nvSpPr>
        <p:spPr>
          <a:xfrm>
            <a:off x="8884109" y="14109647"/>
            <a:ext cx="27379023" cy="969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37160" tIns="68580" rIns="137160" bIns="68580" rtlCol="0" anchor="t">
            <a:spAutoFit/>
          </a:bodyPr>
          <a:lstStyle/>
          <a:p>
            <a:r>
              <a:rPr lang="en-US" sz="5400" b="1" dirty="0" err="1">
                <a:solidFill>
                  <a:srgbClr val="003757"/>
                </a:solidFill>
                <a:latin typeface="Lexend Zetta"/>
              </a:rPr>
              <a:t>Analyse</a:t>
            </a:r>
            <a:r>
              <a:rPr lang="en-US" sz="5400" b="1" dirty="0">
                <a:solidFill>
                  <a:srgbClr val="003757"/>
                </a:solidFill>
                <a:latin typeface="Lexend Zetta"/>
              </a:rPr>
              <a:t> </a:t>
            </a:r>
            <a:r>
              <a:rPr lang="en-US" sz="5400" b="1" dirty="0" err="1">
                <a:solidFill>
                  <a:srgbClr val="003757"/>
                </a:solidFill>
                <a:latin typeface="Lexend Zetta"/>
              </a:rPr>
              <a:t>exploratoire</a:t>
            </a:r>
            <a:r>
              <a:rPr lang="en-US" sz="5400" b="1" dirty="0">
                <a:solidFill>
                  <a:srgbClr val="003757"/>
                </a:solidFill>
                <a:latin typeface="Lexend Zetta"/>
              </a:rPr>
              <a:t> de </a:t>
            </a:r>
            <a:r>
              <a:rPr lang="en-US" sz="5400" b="1" dirty="0" err="1">
                <a:solidFill>
                  <a:srgbClr val="003757"/>
                </a:solidFill>
                <a:latin typeface="Lexend Zetta"/>
              </a:rPr>
              <a:t>données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274157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4171950" y="0"/>
            <a:ext cx="32404050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0A17E5-D122-C27A-89C8-F13B72AC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62" y="0"/>
            <a:ext cx="32404050" cy="20574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A2870-9217-C5EF-D0C2-12FE73E4E3E3}"/>
              </a:ext>
            </a:extLst>
          </p:cNvPr>
          <p:cNvCxnSpPr>
            <a:cxnSpLocks/>
          </p:cNvCxnSpPr>
          <p:nvPr/>
        </p:nvCxnSpPr>
        <p:spPr>
          <a:xfrm>
            <a:off x="7875639" y="0"/>
            <a:ext cx="0" cy="16247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DD80A87-BA01-2E30-A0DC-1FA1B1280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sp>
        <p:nvSpPr>
          <p:cNvPr id="21" name="Google Shape;525;p47">
            <a:extLst>
              <a:ext uri="{FF2B5EF4-FFF2-40B4-BE49-F238E27FC236}">
                <a16:creationId xmlns:a16="http://schemas.microsoft.com/office/drawing/2014/main" id="{73C3EE58-B6B5-32D7-DE8A-853C0BD4AF62}"/>
              </a:ext>
            </a:extLst>
          </p:cNvPr>
          <p:cNvSpPr txBox="1">
            <a:spLocks/>
          </p:cNvSpPr>
          <p:nvPr/>
        </p:nvSpPr>
        <p:spPr>
          <a:xfrm>
            <a:off x="9539667" y="6497379"/>
            <a:ext cx="27556359" cy="718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75" tIns="137100" rIns="274275" bIns="137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fr-CA" sz="14400" b="1" dirty="0">
                <a:solidFill>
                  <a:schemeClr val="bg1"/>
                </a:solidFill>
                <a:latin typeface="Lexend Zetta"/>
                <a:sym typeface="Lexend Zetta"/>
              </a:rPr>
              <a:t>Bonnes pratiques</a:t>
            </a:r>
            <a:endParaRPr lang="fr-FR" sz="1320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78B720-11B4-A662-FCDE-59B12B521511}"/>
              </a:ext>
            </a:extLst>
          </p:cNvPr>
          <p:cNvCxnSpPr>
            <a:cxnSpLocks/>
          </p:cNvCxnSpPr>
          <p:nvPr/>
        </p:nvCxnSpPr>
        <p:spPr>
          <a:xfrm flipV="1">
            <a:off x="7875639" y="15502548"/>
            <a:ext cx="2700" cy="50190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938AA615-388C-C394-5181-B4DD4CC2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586" y="7908098"/>
            <a:ext cx="4368107" cy="43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384995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Environnements virtuels</a:t>
            </a:r>
            <a:endParaRPr lang="fr-CA" sz="6600" b="1" dirty="0">
              <a:solidFill>
                <a:srgbClr val="003757"/>
              </a:solidFill>
              <a:latin typeface="Lexend Zetta"/>
              <a:ea typeface="Lexend Zetta"/>
              <a:cs typeface="Lexend Zetta"/>
              <a:sym typeface="Lexend Zetta"/>
            </a:endParaRPr>
          </a:p>
          <a:p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901EE-8851-B4DF-ED19-8FF994834D6A}"/>
              </a:ext>
            </a:extLst>
          </p:cNvPr>
          <p:cNvSpPr txBox="1"/>
          <p:nvPr/>
        </p:nvSpPr>
        <p:spPr>
          <a:xfrm>
            <a:off x="6953540" y="4470132"/>
            <a:ext cx="20525655" cy="784830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algn="just"/>
            <a:r>
              <a:rPr lang="en-US" sz="4200" dirty="0">
                <a:solidFill>
                  <a:srgbClr val="003757"/>
                </a:solidFill>
                <a:latin typeface="Inconsolata"/>
                <a:ea typeface="Inconsolata"/>
              </a:rPr>
              <a:t>Du </a:t>
            </a:r>
            <a:r>
              <a:rPr lang="fr-CA" sz="4200" dirty="0">
                <a:solidFill>
                  <a:srgbClr val="003757"/>
                </a:solidFill>
                <a:latin typeface="Inconsolata"/>
                <a:ea typeface="Inconsolata"/>
              </a:rPr>
              <a:t>développement à la production, seul ou en équipe</a:t>
            </a:r>
            <a:endParaRPr lang="fr-FR" sz="21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DA1AF0-5BDD-3BB1-7C70-C1315D529861}"/>
              </a:ext>
            </a:extLst>
          </p:cNvPr>
          <p:cNvSpPr txBox="1"/>
          <p:nvPr/>
        </p:nvSpPr>
        <p:spPr>
          <a:xfrm>
            <a:off x="6953540" y="5803985"/>
            <a:ext cx="28758858" cy="3370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Gestion des dépendances du code</a:t>
            </a:r>
          </a:p>
          <a:p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Java : Maven/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Gradle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, Node.js :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npm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, Python :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pip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,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conda</a:t>
            </a: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But : Isoler les environnements, réduire les conflits, faciliter la gestion.</a:t>
            </a:r>
            <a:endParaRPr lang="fr-CA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8FCE0206-47A0-580E-5666-CF3AA0AC55EC}"/>
              </a:ext>
            </a:extLst>
          </p:cNvPr>
          <p:cNvSpPr txBox="1"/>
          <p:nvPr/>
        </p:nvSpPr>
        <p:spPr>
          <a:xfrm>
            <a:off x="6953540" y="10264783"/>
            <a:ext cx="28758858" cy="5309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Pas d’installations globales -&gt; Dépendances spécifiques et sur mesure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Partage d’environnements. Processus de développement plus prédictible et surtout reproduisible.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Liste explicite des librairies.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Pip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 freeze /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Conda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list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, requirements.txt/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env.yml</a:t>
            </a:r>
            <a:r>
              <a:rPr lang="fr-CA" sz="4200" dirty="0">
                <a:solidFill>
                  <a:schemeClr val="accent1">
                    <a:lumMod val="75000"/>
                  </a:schemeClr>
                </a:solidFill>
                <a:latin typeface="Inconsolata"/>
              </a:rPr>
              <a:t> </a:t>
            </a:r>
            <a:r>
              <a:rPr lang="fr-CA" sz="4200" dirty="0" err="1">
                <a:solidFill>
                  <a:schemeClr val="accent1">
                    <a:lumMod val="75000"/>
                  </a:schemeClr>
                </a:solidFill>
                <a:latin typeface="Inconsolata"/>
              </a:rPr>
              <a:t>etc</a:t>
            </a: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200" dirty="0">
              <a:solidFill>
                <a:schemeClr val="accent1">
                  <a:lumMod val="75000"/>
                </a:schemeClr>
              </a:solidFill>
              <a:latin typeface="Inconsolata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78970-EAEA-72CA-40DB-555625499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1195" y="15796035"/>
            <a:ext cx="12433609" cy="3741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46F4D7-D718-AD6A-0C97-73B4BD8EA707}"/>
              </a:ext>
            </a:extLst>
          </p:cNvPr>
          <p:cNvSpPr txBox="1"/>
          <p:nvPr/>
        </p:nvSpPr>
        <p:spPr>
          <a:xfrm>
            <a:off x="9256938" y="17066412"/>
            <a:ext cx="1774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dirty="0"/>
              <a:t>Ex :</a:t>
            </a:r>
          </a:p>
        </p:txBody>
      </p:sp>
    </p:spTree>
    <p:extLst>
      <p:ext uri="{BB962C8B-B14F-4D97-AF65-F5344CB8AC3E}">
        <p14:creationId xmlns:p14="http://schemas.microsoft.com/office/powerpoint/2010/main" val="234198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Partage de fichiers et versionnage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E9A76-66C6-77F9-06B1-A77B7CB80244}"/>
              </a:ext>
            </a:extLst>
          </p:cNvPr>
          <p:cNvSpPr txBox="1"/>
          <p:nvPr/>
        </p:nvSpPr>
        <p:spPr>
          <a:xfrm>
            <a:off x="6383997" y="5702968"/>
            <a:ext cx="2889282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200" dirty="0" err="1">
                <a:latin typeface="Inconsolata" pitchFamily="1" charset="0"/>
                <a:ea typeface="Inconsolata" pitchFamily="1" charset="0"/>
              </a:rPr>
              <a:t>Enseignants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, </a:t>
            </a:r>
            <a:r>
              <a:rPr lang="en-CA" sz="4200" dirty="0" err="1">
                <a:latin typeface="Inconsolata" pitchFamily="1" charset="0"/>
                <a:ea typeface="Inconsolata" pitchFamily="1" charset="0"/>
              </a:rPr>
              <a:t>élèves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, </a:t>
            </a:r>
            <a:r>
              <a:rPr lang="en-CA" sz="4200" dirty="0" err="1">
                <a:latin typeface="Inconsolata" pitchFamily="1" charset="0"/>
                <a:ea typeface="Inconsolata" pitchFamily="1" charset="0"/>
              </a:rPr>
              <a:t>autres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, comment le partage se fait-il?</a:t>
            </a:r>
          </a:p>
          <a:p>
            <a:pPr lvl="2"/>
            <a:r>
              <a:rPr lang="en-CA" sz="4200" dirty="0">
                <a:latin typeface="Inconsolata" pitchFamily="1" charset="0"/>
                <a:ea typeface="Inconsolata" pitchFamily="1" charset="0"/>
              </a:rPr>
              <a:t>    - Technologies, </a:t>
            </a:r>
            <a:r>
              <a:rPr lang="en-CA" sz="4200" dirty="0" err="1">
                <a:latin typeface="Inconsolata" pitchFamily="1" charset="0"/>
                <a:ea typeface="Inconsolata" pitchFamily="1" charset="0"/>
              </a:rPr>
              <a:t>plateformes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CA" sz="4200" dirty="0" err="1">
                <a:latin typeface="Inconsolata" pitchFamily="1" charset="0"/>
                <a:ea typeface="Inconsolata" pitchFamily="1" charset="0"/>
              </a:rPr>
              <a:t>etc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, </a:t>
            </a:r>
            <a:r>
              <a:rPr lang="en-CA" sz="4200" dirty="0" err="1">
                <a:latin typeface="Inconsolata" pitchFamily="1" charset="0"/>
                <a:ea typeface="Inconsolata" pitchFamily="1" charset="0"/>
              </a:rPr>
              <a:t>vos</a:t>
            </a:r>
            <a:r>
              <a:rPr lang="en-CA" sz="4200" dirty="0">
                <a:latin typeface="Inconsolata" pitchFamily="1" charset="0"/>
                <a:ea typeface="Inconsolata" pitchFamily="1" charset="0"/>
              </a:rPr>
              <a:t> pr</a:t>
            </a:r>
            <a:r>
              <a:rPr lang="fr-CA" sz="4200" dirty="0" err="1">
                <a:latin typeface="Inconsolata" pitchFamily="1" charset="0"/>
                <a:ea typeface="Inconsolata" pitchFamily="1" charset="0"/>
              </a:rPr>
              <a:t>éférences</a:t>
            </a:r>
            <a:r>
              <a:rPr lang="fr-CA" sz="4200" dirty="0">
                <a:latin typeface="Inconsolata" pitchFamily="1" charset="0"/>
                <a:ea typeface="Inconsolata" pitchFamily="1" charset="0"/>
              </a:rPr>
              <a:t>?</a:t>
            </a:r>
            <a:endParaRPr lang="en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200" dirty="0">
                <a:latin typeface="Inconsolata" pitchFamily="1" charset="0"/>
                <a:ea typeface="Inconsolata" pitchFamily="1" charset="0"/>
              </a:rPr>
              <a:t>Partage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naif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peut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causer beaucoup de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problèmes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,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lesquels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?	</a:t>
            </a:r>
          </a:p>
          <a:p>
            <a:pPr lvl="1"/>
            <a:r>
              <a:rPr lang="en-US" sz="4200" dirty="0">
                <a:latin typeface="Inconsolata" pitchFamily="1" charset="0"/>
                <a:ea typeface="Inconsolata" pitchFamily="1" charset="0"/>
              </a:rPr>
              <a:t>    -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Trouvez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des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avantages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ou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désavantages</a:t>
            </a:r>
            <a:endParaRPr lang="en-US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200" dirty="0">
              <a:latin typeface="Inconsolata" pitchFamily="1" charset="0"/>
              <a:ea typeface="Inconsolata" pitchFamily="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200" dirty="0">
                <a:latin typeface="Inconsolata" pitchFamily="1" charset="0"/>
                <a:ea typeface="Inconsolata" pitchFamily="1" charset="0"/>
              </a:rPr>
              <a:t>Comment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s’assurer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que tout le monde </a:t>
            </a:r>
            <a:r>
              <a:rPr lang="en-US" sz="4200" dirty="0" err="1">
                <a:latin typeface="Inconsolata" pitchFamily="1" charset="0"/>
                <a:ea typeface="Inconsolata" pitchFamily="1" charset="0"/>
              </a:rPr>
              <a:t>est</a:t>
            </a:r>
            <a:r>
              <a:rPr lang="en-US" sz="4200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fr-CA" sz="4200" dirty="0">
                <a:latin typeface="Inconsolata" pitchFamily="1" charset="0"/>
                <a:ea typeface="Inconsolata" pitchFamily="1" charset="0"/>
              </a:rPr>
              <a:t>à jour?</a:t>
            </a:r>
            <a:endParaRPr lang="en-CA" sz="4200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E1F64-F643-0177-AF8E-34AD6CBFE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7661" y="7680803"/>
            <a:ext cx="7470190" cy="4554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96CC1-2F6F-6676-C6DF-94DFF727E75F}"/>
              </a:ext>
            </a:extLst>
          </p:cNvPr>
          <p:cNvSpPr txBox="1"/>
          <p:nvPr/>
        </p:nvSpPr>
        <p:spPr>
          <a:xfrm>
            <a:off x="6833937" y="10840066"/>
            <a:ext cx="14983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 err="1">
                <a:latin typeface="Inconsolata" pitchFamily="1" charset="0"/>
                <a:ea typeface="Inconsolata" pitchFamily="1" charset="0"/>
              </a:rPr>
              <a:t>Plateformes</a:t>
            </a:r>
            <a:r>
              <a:rPr lang="en-CA" sz="4400" b="1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CA" sz="4400" b="1" dirty="0" err="1">
                <a:latin typeface="Inconsolata" pitchFamily="1" charset="0"/>
                <a:ea typeface="Inconsolata" pitchFamily="1" charset="0"/>
              </a:rPr>
              <a:t>populaire</a:t>
            </a:r>
            <a:endParaRPr lang="en-CA" sz="4400" b="1" dirty="0">
              <a:latin typeface="Inconsolata" pitchFamily="1" charset="0"/>
              <a:ea typeface="Inconsolata" pitchFamily="1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8757A-0708-FB52-CAE0-CC5C93903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611" y="12613772"/>
            <a:ext cx="2215420" cy="2051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49331-CE08-C600-D3E5-E94C81943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6108" y="12613772"/>
            <a:ext cx="2302031" cy="2051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E0D66D-780E-D89E-D29E-3A5837007F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6855" y="12613142"/>
            <a:ext cx="2764481" cy="2148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549F5F-8CB6-CB86-BD25-70D43BD40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1312" y="15461559"/>
            <a:ext cx="2480746" cy="2609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12380E-6DE6-FCB1-EBAC-A36C6383B5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87089" y="15290468"/>
            <a:ext cx="2580249" cy="23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7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GIT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AEE0D-F430-7BDB-0359-02C6667AF085}"/>
              </a:ext>
            </a:extLst>
          </p:cNvPr>
          <p:cNvSpPr txBox="1"/>
          <p:nvPr/>
        </p:nvSpPr>
        <p:spPr>
          <a:xfrm>
            <a:off x="6383997" y="5702968"/>
            <a:ext cx="28892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200" dirty="0" err="1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Commandes</a:t>
            </a:r>
            <a:r>
              <a:rPr lang="en-CA" sz="4200" dirty="0">
                <a:solidFill>
                  <a:schemeClr val="accent1">
                    <a:lumMod val="75000"/>
                  </a:schemeClr>
                </a:solidFill>
                <a:latin typeface="Inconsolata" pitchFamily="1" charset="0"/>
                <a:ea typeface="Inconsolata" pitchFamily="1" charset="0"/>
              </a:rPr>
              <a:t> de 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863A4-95AD-FDDD-862F-0EDE7792A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785" y="7601404"/>
            <a:ext cx="9482992" cy="11348999"/>
          </a:xfrm>
          <a:prstGeom prst="rect">
            <a:avLst/>
          </a:prstGeom>
        </p:spPr>
      </p:pic>
      <p:pic>
        <p:nvPicPr>
          <p:cNvPr id="11" name="Picture 10" descr="A diagram of a tree branch&#10;&#10;Description automatically generated">
            <a:extLst>
              <a:ext uri="{FF2B5EF4-FFF2-40B4-BE49-F238E27FC236}">
                <a16:creationId xmlns:a16="http://schemas.microsoft.com/office/drawing/2014/main" id="{18AC5780-422A-3308-AF9E-E5129A340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6951" y="23446"/>
            <a:ext cx="22158093" cy="189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7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-52385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755543" y="376630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Git – suite - EXEMPLES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1" y="-231352"/>
            <a:ext cx="2912835" cy="2912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A54EA3-19CD-03EC-8A7B-49DEFFDFC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79" y="1438459"/>
            <a:ext cx="28688647" cy="212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1486ED-E438-2180-AA8B-E74BD05B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CFB14-FE8C-1922-312F-3B640C7C547B}"/>
              </a:ext>
            </a:extLst>
          </p:cNvPr>
          <p:cNvSpPr/>
          <p:nvPr/>
        </p:nvSpPr>
        <p:spPr>
          <a:xfrm>
            <a:off x="3830893" y="0"/>
            <a:ext cx="32745107" cy="2057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n-US" sz="4200" dirty="0">
                <a:cs typeface="Arial"/>
              </a:rPr>
              <a:t>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9501DE-2D9B-1E9A-76A1-0B8B619C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436982" y="9670730"/>
            <a:ext cx="6704858" cy="1232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96E409-F19F-A95E-CD57-20BF9ECBE22D}"/>
              </a:ext>
            </a:extLst>
          </p:cNvPr>
          <p:cNvCxnSpPr>
            <a:cxnSpLocks/>
          </p:cNvCxnSpPr>
          <p:nvPr/>
        </p:nvCxnSpPr>
        <p:spPr>
          <a:xfrm>
            <a:off x="3852279" y="-5048659"/>
            <a:ext cx="0" cy="1588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2D7232-808C-D87A-36D0-B55A8D7A4AD8}"/>
              </a:ext>
            </a:extLst>
          </p:cNvPr>
          <p:cNvSpPr txBox="1"/>
          <p:nvPr/>
        </p:nvSpPr>
        <p:spPr>
          <a:xfrm>
            <a:off x="5466785" y="2835773"/>
            <a:ext cx="23800734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fr-CA" sz="6000" b="1" dirty="0">
                <a:solidFill>
                  <a:srgbClr val="F41B22"/>
                </a:solidFill>
                <a:latin typeface="Lexend Zetta"/>
                <a:ea typeface="Lexend Zetta"/>
                <a:cs typeface="Lexend Zetta"/>
                <a:sym typeface="Lexend Zetta"/>
              </a:rPr>
              <a:t>&gt;</a:t>
            </a:r>
            <a:r>
              <a:rPr lang="fr-CA" sz="6000" b="1" dirty="0">
                <a:solidFill>
                  <a:srgbClr val="003757"/>
                </a:solidFill>
                <a:latin typeface="Lexend Zetta"/>
                <a:ea typeface="Lexend Zetta"/>
                <a:cs typeface="Lexend Zetta"/>
                <a:sym typeface="Lexend Zetta"/>
              </a:rPr>
              <a:t>  Exercice 1</a:t>
            </a:r>
            <a:endParaRPr lang="en-CA" sz="21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ADFCD4-D2B7-20A6-438C-14A3AA8927EB}"/>
              </a:ext>
            </a:extLst>
          </p:cNvPr>
          <p:cNvCxnSpPr>
            <a:cxnSpLocks/>
          </p:cNvCxnSpPr>
          <p:nvPr/>
        </p:nvCxnSpPr>
        <p:spPr>
          <a:xfrm flipV="1">
            <a:off x="3852280" y="10401503"/>
            <a:ext cx="2" cy="10120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Shape&#10;&#10;Description automatically generated">
            <a:extLst>
              <a:ext uri="{FF2B5EF4-FFF2-40B4-BE49-F238E27FC236}">
                <a16:creationId xmlns:a16="http://schemas.microsoft.com/office/drawing/2014/main" id="{0379A49E-9487-AE3D-C309-DD5AE3366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62" y="1952517"/>
            <a:ext cx="2912835" cy="2912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27786-BAAA-8639-8A49-9CA56C02E515}"/>
              </a:ext>
            </a:extLst>
          </p:cNvPr>
          <p:cNvSpPr txBox="1"/>
          <p:nvPr/>
        </p:nvSpPr>
        <p:spPr>
          <a:xfrm>
            <a:off x="7050505" y="5317958"/>
            <a:ext cx="20405557" cy="138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- Prérequis : Ordinateur, compte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Github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/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microsoft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, client GIT.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800" b="1" dirty="0">
                <a:latin typeface="Inconsolata" pitchFamily="1" charset="0"/>
                <a:ea typeface="Inconsolata" pitchFamily="1" charset="0"/>
              </a:rPr>
              <a:t>Création d’environnements et résolution de conflits :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Créer un environnement virtuel python 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Au besoin, installez version python de votre choix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Version de python spécifiée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Plusieurs librairies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Fichier de spécifications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	1 : requirements.txt 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	2 : </a:t>
            </a:r>
            <a:r>
              <a:rPr lang="fr-CA" sz="4000" dirty="0" err="1">
                <a:latin typeface="Inconsolata" pitchFamily="1" charset="0"/>
                <a:ea typeface="Inconsolata" pitchFamily="1" charset="0"/>
              </a:rPr>
              <a:t>env.yml</a:t>
            </a:r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800" b="1" dirty="0">
                <a:latin typeface="Inconsolata" pitchFamily="1" charset="0"/>
                <a:ea typeface="Inconsolata" pitchFamily="1" charset="0"/>
              </a:rPr>
              <a:t>Partage de fichiers, c</a:t>
            </a:r>
            <a:r>
              <a:rPr lang="en-US" sz="4800" b="1" dirty="0">
                <a:latin typeface="Inconsolata" pitchFamily="1" charset="0"/>
                <a:ea typeface="Inconsolata" pitchFamily="1" charset="0"/>
              </a:rPr>
              <a:t>r</a:t>
            </a:r>
            <a:r>
              <a:rPr lang="fr-CA" sz="4800" b="1" dirty="0" err="1">
                <a:latin typeface="Inconsolata" pitchFamily="1" charset="0"/>
                <a:ea typeface="Inconsolata" pitchFamily="1" charset="0"/>
              </a:rPr>
              <a:t>éation</a:t>
            </a:r>
            <a:r>
              <a:rPr lang="fr-CA" sz="4800" b="1" dirty="0">
                <a:latin typeface="Inconsolata" pitchFamily="1" charset="0"/>
                <a:ea typeface="Inconsolata" pitchFamily="1" charset="0"/>
              </a:rPr>
              <a:t> de repo</a:t>
            </a:r>
          </a:p>
          <a:p>
            <a:endParaRPr lang="fr-CA" sz="4000" dirty="0">
              <a:latin typeface="Inconsolata" pitchFamily="1" charset="0"/>
              <a:ea typeface="Inconsolata" pitchFamily="1" charset="0"/>
            </a:endParaRP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En équipe, créez un « repo » sur service de votre choix.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Ajoutez des fichiers genre </a:t>
            </a:r>
            <a:r>
              <a:rPr lang="fr-CA" sz="4000" i="1" dirty="0">
                <a:latin typeface="Inconsolata" pitchFamily="1" charset="0"/>
                <a:ea typeface="Inconsolata" pitchFamily="1" charset="0"/>
              </a:rPr>
              <a:t>main.py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 ou </a:t>
            </a:r>
            <a:r>
              <a:rPr lang="fr-CA" sz="4000" i="1" dirty="0">
                <a:latin typeface="Inconsolata" pitchFamily="1" charset="0"/>
                <a:ea typeface="Inconsolata" pitchFamily="1" charset="0"/>
              </a:rPr>
              <a:t>test.py </a:t>
            </a:r>
            <a:r>
              <a:rPr lang="fr-CA" sz="4000" dirty="0">
                <a:latin typeface="Inconsolata" pitchFamily="1" charset="0"/>
                <a:ea typeface="Inconsolata" pitchFamily="1" charset="0"/>
              </a:rPr>
              <a:t>+ un peu de code</a:t>
            </a:r>
            <a:br>
              <a:rPr lang="fr-CA" sz="4000" dirty="0">
                <a:latin typeface="Inconsolata" pitchFamily="1" charset="0"/>
                <a:ea typeface="Inconsolata" pitchFamily="1" charset="0"/>
              </a:rPr>
            </a:br>
            <a:r>
              <a:rPr lang="fr-CA" sz="4000" dirty="0">
                <a:latin typeface="Inconsolata" pitchFamily="1" charset="0"/>
                <a:ea typeface="Inconsolata" pitchFamily="1" charset="0"/>
              </a:rPr>
              <a:t>		- Créez des branches individuelles.</a:t>
            </a:r>
            <a:br>
              <a:rPr lang="fr-CA" sz="4000" dirty="0">
                <a:latin typeface="Inconsolata" pitchFamily="1" charset="0"/>
                <a:ea typeface="Inconsolata" pitchFamily="1" charset="0"/>
              </a:rPr>
            </a:br>
            <a:r>
              <a:rPr lang="fr-CA" sz="4000" dirty="0">
                <a:latin typeface="Inconsolata" pitchFamily="1" charset="0"/>
                <a:ea typeface="Inconsolata" pitchFamily="1" charset="0"/>
              </a:rPr>
              <a:t>		- À votre branche, ajoutez un fichier de config pour votre environnement virtuel.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Modifiez individuellement les fichiers précédents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Merge avec branche principale</a:t>
            </a:r>
          </a:p>
          <a:p>
            <a:r>
              <a:rPr lang="fr-CA" sz="4000" dirty="0">
                <a:latin typeface="Inconsolata" pitchFamily="1" charset="0"/>
                <a:ea typeface="Inconsolata" pitchFamily="1" charset="0"/>
              </a:rPr>
              <a:t>		- Comparer, résoudre conflits</a:t>
            </a:r>
          </a:p>
        </p:txBody>
      </p:sp>
    </p:spTree>
    <p:extLst>
      <p:ext uri="{BB962C8B-B14F-4D97-AF65-F5344CB8AC3E}">
        <p14:creationId xmlns:p14="http://schemas.microsoft.com/office/powerpoint/2010/main" val="2764410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BDEE256-E5B8-463C-8FB9-A4BB1BF9BD49}" vid="{305AC9FF-0FAF-4921-8D95-E8CB67EC36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F975ED0D751B4CBA97F62A62571E7F" ma:contentTypeVersion="10" ma:contentTypeDescription="Crée un document." ma:contentTypeScope="" ma:versionID="2dc405d7e17c35512c40277d530b7785">
  <xsd:schema xmlns:xsd="http://www.w3.org/2001/XMLSchema" xmlns:xs="http://www.w3.org/2001/XMLSchema" xmlns:p="http://schemas.microsoft.com/office/2006/metadata/properties" xmlns:ns2="5f48f10f-ac0b-49b4-a2a7-2d3c9f71fd1b" xmlns:ns3="88026dbb-9cbe-4742-8608-39536f813043" targetNamespace="http://schemas.microsoft.com/office/2006/metadata/properties" ma:root="true" ma:fieldsID="76cd78470d70160c60b4b3cfc9c41f99" ns2:_="" ns3:_="">
    <xsd:import namespace="5f48f10f-ac0b-49b4-a2a7-2d3c9f71fd1b"/>
    <xsd:import namespace="88026dbb-9cbe-4742-8608-39536f813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8f10f-ac0b-49b4-a2a7-2d3c9f71f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254bf511-398e-41d8-bf9d-ab083629b6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26dbb-9cbe-4742-8608-39536f8130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ff61771f-ebc6-423b-b5ff-6f8f68fb3c73}" ma:internalName="TaxCatchAll" ma:showField="CatchAllData" ma:web="88026dbb-9cbe-4742-8608-39536f813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8026dbb-9cbe-4742-8608-39536f813043" xsi:nil="true"/>
    <lcf76f155ced4ddcb4097134ff3c332f xmlns="5f48f10f-ac0b-49b4-a2a7-2d3c9f71fd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EAB775-DCD5-431C-A9B7-EF3AF01F41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9E029F-EDDE-4BCF-8630-47B111BCAC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48f10f-ac0b-49b4-a2a7-2d3c9f71fd1b"/>
    <ds:schemaRef ds:uri="88026dbb-9cbe-4742-8608-39536f8130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2863FF-DADE-480B-BB89-2F9F68BA3568}">
  <ds:schemaRefs>
    <ds:schemaRef ds:uri="http://schemas.microsoft.com/office/2006/metadata/properties"/>
    <ds:schemaRef ds:uri="http://schemas.microsoft.com/office/infopath/2007/PartnerControls"/>
    <ds:schemaRef ds:uri="8be3a8c0-ba79-448c-81c6-4fa19254693f"/>
    <ds:schemaRef ds:uri="51b507d4-333d-4dc3-ab7b-a2e37e54e543"/>
    <ds:schemaRef ds:uri="88026dbb-9cbe-4742-8608-39536f813043"/>
    <ds:schemaRef ds:uri="5f48f10f-ac0b-49b4-a2a7-2d3c9f71fd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27703</TotalTime>
  <Words>791</Words>
  <Application>Microsoft Office PowerPoint</Application>
  <PresentationFormat>Custom</PresentationFormat>
  <Paragraphs>153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Wingdings</vt:lpstr>
      <vt:lpstr>Inconsolata</vt:lpstr>
      <vt:lpstr>Arial</vt:lpstr>
      <vt:lpstr>Calibri</vt:lpstr>
      <vt:lpstr>Lexend Zetta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Trottier</dc:creator>
  <cp:lastModifiedBy>Gabriel Trottier</cp:lastModifiedBy>
  <cp:revision>2</cp:revision>
  <dcterms:created xsi:type="dcterms:W3CDTF">2023-10-16T21:04:54Z</dcterms:created>
  <dcterms:modified xsi:type="dcterms:W3CDTF">2023-11-10T15:47:42Z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0x01010017DC102B8AF27D48A034FAE8013F2C80</vt:lpwstr>
  </property>
  <property fmtid="{D5CDD505-2E9C-101B-9397-08002B2CF9AE}" pid="3" name="MSIP_Label_c9767ea6-d5f0-437c-963b-145dab455016_Enabled">
    <vt:lpwstr>true</vt:lpwstr>
  </property>
  <property fmtid="{D5CDD505-2E9C-101B-9397-08002B2CF9AE}" pid="4" name="MSIP_Label_c9767ea6-d5f0-437c-963b-145dab455016_SetDate">
    <vt:lpwstr>2022-09-15T16:05:05Z</vt:lpwstr>
  </property>
  <property fmtid="{D5CDD505-2E9C-101B-9397-08002B2CF9AE}" pid="5" name="MSIP_Label_c9767ea6-d5f0-437c-963b-145dab455016_Method">
    <vt:lpwstr>Standard</vt:lpwstr>
  </property>
  <property fmtid="{D5CDD505-2E9C-101B-9397-08002B2CF9AE}" pid="6" name="MSIP_Label_c9767ea6-d5f0-437c-963b-145dab455016_Name">
    <vt:lpwstr>General</vt:lpwstr>
  </property>
  <property fmtid="{D5CDD505-2E9C-101B-9397-08002B2CF9AE}" pid="7" name="MSIP_Label_c9767ea6-d5f0-437c-963b-145dab455016_SiteId">
    <vt:lpwstr>cd34c2c6-a4f8-4af1-bdd5-497e97626cae</vt:lpwstr>
  </property>
  <property fmtid="{D5CDD505-2E9C-101B-9397-08002B2CF9AE}" pid="8" name="MSIP_Label_c9767ea6-d5f0-437c-963b-145dab455016_ActionId">
    <vt:lpwstr>d4f38f18-4d93-40c9-b91f-476e14af00bc</vt:lpwstr>
  </property>
  <property fmtid="{D5CDD505-2E9C-101B-9397-08002B2CF9AE}" pid="9" name="MSIP_Label_c9767ea6-d5f0-437c-963b-145dab455016_ContentBits">
    <vt:lpwstr>0</vt:lpwstr>
  </property>
  <property fmtid="{D5CDD505-2E9C-101B-9397-08002B2CF9AE}" pid="10" name="MediaServiceImageTags">
    <vt:lpwstr/>
  </property>
</Properties>
</file>